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ela Gothic One"/>
      <p:regular r:id="rId17"/>
    </p:embeddedFont>
    <p:embeddedFont>
      <p:font typeface="Dela Gothic One"/>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923818"/>
            <a:ext cx="7627382" cy="1710214"/>
          </a:xfrm>
          <a:prstGeom prst="rect">
            <a:avLst/>
          </a:prstGeom>
          <a:noFill/>
          <a:ln/>
        </p:spPr>
        <p:txBody>
          <a:bodyPr wrap="square" lIns="0" tIns="0" rIns="0" bIns="0" rtlCol="0" anchor="t"/>
          <a:lstStyle/>
          <a:p>
            <a:pPr algn="l" indent="0" marL="0">
              <a:lnSpc>
                <a:spcPts val="4450"/>
              </a:lnSpc>
              <a:buNone/>
            </a:pPr>
            <a:r>
              <a:rPr lang="en-US" sz="3550" dirty="0">
                <a:solidFill>
                  <a:srgbClr val="FAEBEB"/>
                </a:solidFill>
                <a:latin typeface="Dela Gothic One" pitchFamily="34" charset="0"/>
                <a:ea typeface="Dela Gothic One" pitchFamily="34" charset="-122"/>
                <a:cs typeface="Dela Gothic One" pitchFamily="34" charset="-120"/>
              </a:rPr>
              <a:t>Digitalna Akademija Pravde (2030): Demokratizacija Prava Kroz Informatiku</a:t>
            </a:r>
            <a:endParaRPr lang="en-US" sz="3550" dirty="0"/>
          </a:p>
        </p:txBody>
      </p:sp>
      <p:sp>
        <p:nvSpPr>
          <p:cNvPr id="4" name="Text 1"/>
          <p:cNvSpPr/>
          <p:nvPr/>
        </p:nvSpPr>
        <p:spPr>
          <a:xfrm>
            <a:off x="6244709" y="4958953"/>
            <a:ext cx="7627382" cy="346710"/>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486733"/>
            <a:ext cx="7627382" cy="2850833"/>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Zaključak: Informatikom do Osviještenog Građanstva</a:t>
            </a:r>
            <a:endParaRPr lang="en-US" sz="4450" dirty="0"/>
          </a:p>
        </p:txBody>
      </p:sp>
      <p:sp>
        <p:nvSpPr>
          <p:cNvPr id="4" name="Text 1"/>
          <p:cNvSpPr/>
          <p:nvPr/>
        </p:nvSpPr>
        <p:spPr>
          <a:xfrm>
            <a:off x="758309" y="4662488"/>
            <a:ext cx="7627382" cy="208026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Digitalna Akademija Pravde (DAP) je dokaz da se digitalna transformacija mora usmjeriti ka osnaživanju pojedinca. Kroz informatičke inovacije, stvorili smo put za </a:t>
            </a:r>
            <a:pPr algn="l" indent="0" marL="0">
              <a:lnSpc>
                <a:spcPts val="2700"/>
              </a:lnSpc>
              <a:buNone/>
            </a:pPr>
            <a:r>
              <a:rPr lang="en-US" sz="1700" dirty="0">
                <a:solidFill>
                  <a:srgbClr val="C91313"/>
                </a:solidFill>
                <a:latin typeface="DM Sans" pitchFamily="34" charset="0"/>
                <a:ea typeface="DM Sans" pitchFamily="34" charset="-122"/>
                <a:cs typeface="DM Sans" pitchFamily="34" charset="-120"/>
              </a:rPr>
              <a:t>500.000 građana</a:t>
            </a:r>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da preuzmu kontrolu nad svojim pravnim životima. DAP nije samo e-learning platforma – to je temelj za novi, osviješteni i aktivni građanski angažman u BiH, osiguravajući da znanje bude prva linija odbrane svakog čovjeka.</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902506"/>
            <a:ext cx="11768018"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Uvod: Znanje je Prva Linija Odbrane</a:t>
            </a:r>
            <a:endParaRPr lang="en-US" sz="4450" dirty="0"/>
          </a:p>
        </p:txBody>
      </p:sp>
      <p:sp>
        <p:nvSpPr>
          <p:cNvPr id="3" name="Text 1"/>
          <p:cNvSpPr/>
          <p:nvPr/>
        </p:nvSpPr>
        <p:spPr>
          <a:xfrm>
            <a:off x="758309" y="3940135"/>
            <a:ext cx="13113782"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Kao inženjerka informatike, mojim timom i ja smo pokrenuli projekat Digitalna Akademija Pravde (DAP), platformu za online pravno obrazovanje. Naš cilj je bio stvoriti siguran, pristupačan i interaktivan resurs koji će pretvoriti složene pravne tekstove u razumljivo znanje. Rezultat je impresivan: preko 500.000 završenih kurseva, što predstavlja ključni korak ka jačanju vladavine prava zasnovanog na informisanom građanstvu.</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060013"/>
            <a:ext cx="131137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Problem: Pravna Nepismenost i Nepristupačnost</a:t>
            </a:r>
            <a:endParaRPr lang="en-US" sz="4450" dirty="0"/>
          </a:p>
        </p:txBody>
      </p:sp>
      <p:sp>
        <p:nvSpPr>
          <p:cNvPr id="3" name="Text 1"/>
          <p:cNvSpPr/>
          <p:nvPr/>
        </p:nvSpPr>
        <p:spPr>
          <a:xfrm>
            <a:off x="758309" y="2918698"/>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Prije DAP-a, građani BiH suočavali su se s tri ključna problema:</a:t>
            </a:r>
            <a:endParaRPr lang="en-US" sz="1700" dirty="0"/>
          </a:p>
        </p:txBody>
      </p:sp>
      <p:sp>
        <p:nvSpPr>
          <p:cNvPr id="4" name="Shape 2"/>
          <p:cNvSpPr/>
          <p:nvPr/>
        </p:nvSpPr>
        <p:spPr>
          <a:xfrm>
            <a:off x="758309" y="3509129"/>
            <a:ext cx="4226838" cy="3070027"/>
          </a:xfrm>
          <a:prstGeom prst="roundRect">
            <a:avLst>
              <a:gd name="adj" fmla="val 4766"/>
            </a:avLst>
          </a:prstGeom>
          <a:solidFill>
            <a:srgbClr val="0A0A0A">
              <a:alpha val="95000"/>
            </a:srgbClr>
          </a:solidFill>
          <a:ln w="30480">
            <a:solidFill>
              <a:srgbClr val="8D2424"/>
            </a:solidFill>
            <a:prstDash val="solid"/>
          </a:ln>
        </p:spPr>
      </p:sp>
      <p:sp>
        <p:nvSpPr>
          <p:cNvPr id="5" name="Shape 3"/>
          <p:cNvSpPr/>
          <p:nvPr/>
        </p:nvSpPr>
        <p:spPr>
          <a:xfrm>
            <a:off x="727829" y="3509129"/>
            <a:ext cx="121920" cy="3070027"/>
          </a:xfrm>
          <a:prstGeom prst="roundRect">
            <a:avLst>
              <a:gd name="adj" fmla="val 74638"/>
            </a:avLst>
          </a:prstGeom>
          <a:solidFill>
            <a:srgbClr val="C91313"/>
          </a:solidFill>
          <a:ln/>
        </p:spPr>
      </p:sp>
      <p:sp>
        <p:nvSpPr>
          <p:cNvPr id="6" name="Text 4"/>
          <p:cNvSpPr/>
          <p:nvPr/>
        </p:nvSpPr>
        <p:spPr>
          <a:xfrm>
            <a:off x="1096804" y="3756184"/>
            <a:ext cx="3641288"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Pravna Kompleksnost</a:t>
            </a:r>
            <a:endParaRPr lang="en-US" sz="2200" dirty="0"/>
          </a:p>
        </p:txBody>
      </p:sp>
      <p:sp>
        <p:nvSpPr>
          <p:cNvPr id="7" name="Text 5"/>
          <p:cNvSpPr/>
          <p:nvPr/>
        </p:nvSpPr>
        <p:spPr>
          <a:xfrm>
            <a:off x="1096804" y="4598551"/>
            <a:ext cx="3641288"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Zakoni i propisi su pisani birokratskim jezikom, nepristupačnim prosječnom građaninu.</a:t>
            </a:r>
            <a:endParaRPr lang="en-US" sz="1700" dirty="0"/>
          </a:p>
        </p:txBody>
      </p:sp>
      <p:sp>
        <p:nvSpPr>
          <p:cNvPr id="8" name="Shape 6"/>
          <p:cNvSpPr/>
          <p:nvPr/>
        </p:nvSpPr>
        <p:spPr>
          <a:xfrm>
            <a:off x="5201722" y="3509129"/>
            <a:ext cx="4226838" cy="3070027"/>
          </a:xfrm>
          <a:prstGeom prst="roundRect">
            <a:avLst>
              <a:gd name="adj" fmla="val 4766"/>
            </a:avLst>
          </a:prstGeom>
          <a:solidFill>
            <a:srgbClr val="0A0A0A">
              <a:alpha val="95000"/>
            </a:srgbClr>
          </a:solidFill>
          <a:ln w="30480">
            <a:solidFill>
              <a:srgbClr val="8D2424"/>
            </a:solidFill>
            <a:prstDash val="solid"/>
          </a:ln>
        </p:spPr>
      </p:sp>
      <p:sp>
        <p:nvSpPr>
          <p:cNvPr id="9" name="Shape 7"/>
          <p:cNvSpPr/>
          <p:nvPr/>
        </p:nvSpPr>
        <p:spPr>
          <a:xfrm>
            <a:off x="5171242" y="3509129"/>
            <a:ext cx="121920" cy="3070027"/>
          </a:xfrm>
          <a:prstGeom prst="roundRect">
            <a:avLst>
              <a:gd name="adj" fmla="val 74638"/>
            </a:avLst>
          </a:prstGeom>
          <a:solidFill>
            <a:srgbClr val="C91313"/>
          </a:solidFill>
          <a:ln/>
        </p:spPr>
      </p:sp>
      <p:sp>
        <p:nvSpPr>
          <p:cNvPr id="10" name="Text 8"/>
          <p:cNvSpPr/>
          <p:nvPr/>
        </p:nvSpPr>
        <p:spPr>
          <a:xfrm>
            <a:off x="5540216" y="3756184"/>
            <a:ext cx="3641288"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Netransparentnost Procesâ</a:t>
            </a:r>
            <a:endParaRPr lang="en-US" sz="2200" dirty="0"/>
          </a:p>
        </p:txBody>
      </p:sp>
      <p:sp>
        <p:nvSpPr>
          <p:cNvPr id="11" name="Text 9"/>
          <p:cNvSpPr/>
          <p:nvPr/>
        </p:nvSpPr>
        <p:spPr>
          <a:xfrm>
            <a:off x="5540216" y="4598551"/>
            <a:ext cx="3641288"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Bilo je teško pratiti status zakonskih izmjena, sudskih odluka ili administrativnih procedura.</a:t>
            </a:r>
            <a:endParaRPr lang="en-US" sz="1700" dirty="0"/>
          </a:p>
        </p:txBody>
      </p:sp>
      <p:sp>
        <p:nvSpPr>
          <p:cNvPr id="12" name="Shape 10"/>
          <p:cNvSpPr/>
          <p:nvPr/>
        </p:nvSpPr>
        <p:spPr>
          <a:xfrm>
            <a:off x="9645134" y="3509129"/>
            <a:ext cx="4226957" cy="3070027"/>
          </a:xfrm>
          <a:prstGeom prst="roundRect">
            <a:avLst>
              <a:gd name="adj" fmla="val 4766"/>
            </a:avLst>
          </a:prstGeom>
          <a:solidFill>
            <a:srgbClr val="0A0A0A">
              <a:alpha val="95000"/>
            </a:srgbClr>
          </a:solidFill>
          <a:ln w="30480">
            <a:solidFill>
              <a:srgbClr val="8D2424"/>
            </a:solidFill>
            <a:prstDash val="solid"/>
          </a:ln>
        </p:spPr>
      </p:sp>
      <p:sp>
        <p:nvSpPr>
          <p:cNvPr id="13" name="Shape 11"/>
          <p:cNvSpPr/>
          <p:nvPr/>
        </p:nvSpPr>
        <p:spPr>
          <a:xfrm>
            <a:off x="9614654" y="3509129"/>
            <a:ext cx="121920" cy="3070027"/>
          </a:xfrm>
          <a:prstGeom prst="roundRect">
            <a:avLst>
              <a:gd name="adj" fmla="val 74638"/>
            </a:avLst>
          </a:prstGeom>
          <a:solidFill>
            <a:srgbClr val="C91313"/>
          </a:solidFill>
          <a:ln/>
        </p:spPr>
      </p:sp>
      <p:sp>
        <p:nvSpPr>
          <p:cNvPr id="14" name="Text 12"/>
          <p:cNvSpPr/>
          <p:nvPr/>
        </p:nvSpPr>
        <p:spPr>
          <a:xfrm>
            <a:off x="9983629" y="3756184"/>
            <a:ext cx="3641408"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Neujednačen Pristup Edukaciji</a:t>
            </a:r>
            <a:endParaRPr lang="en-US" sz="2200" dirty="0"/>
          </a:p>
        </p:txBody>
      </p:sp>
      <p:sp>
        <p:nvSpPr>
          <p:cNvPr id="15" name="Text 13"/>
          <p:cNvSpPr/>
          <p:nvPr/>
        </p:nvSpPr>
        <p:spPr>
          <a:xfrm>
            <a:off x="9983629" y="4598551"/>
            <a:ext cx="3641408" cy="173355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Pravno obrazovanje bilo je uglavnom dostupno samo studentima prava ili kroz skupe konsultacije. Nedostajao je besplatan, standardizovan i svima dostupan resurs.</a:t>
            </a:r>
            <a:endParaRPr lang="en-US" sz="1700" dirty="0"/>
          </a:p>
        </p:txBody>
      </p:sp>
      <p:sp>
        <p:nvSpPr>
          <p:cNvPr id="16" name="Text 14"/>
          <p:cNvSpPr/>
          <p:nvPr/>
        </p:nvSpPr>
        <p:spPr>
          <a:xfrm>
            <a:off x="758309" y="6822877"/>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Ova nepristupačnost direktno je utjecala na sposobnost građana da ostvare svoja osnovna prava.</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006798"/>
            <a:ext cx="7627382" cy="2850833"/>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Rješenje: Digitalna Akademija Pravde (DAP) – Moj Projekt Obrazovanja</a:t>
            </a:r>
            <a:endParaRPr lang="en-US" sz="4450" dirty="0"/>
          </a:p>
        </p:txBody>
      </p:sp>
      <p:sp>
        <p:nvSpPr>
          <p:cNvPr id="4" name="Text 1"/>
          <p:cNvSpPr/>
          <p:nvPr/>
        </p:nvSpPr>
        <p:spPr>
          <a:xfrm>
            <a:off x="6244709" y="5182553"/>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Digitalna Akademija Pravde je sveobuhvatna e-learning platforma zasnovana na najnovijim informatičkim tehnologijama, prilagođena potrebama korisnika u BiH.</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771406"/>
            <a:ext cx="131137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Prilagodljivi Sadržaj i Multimedija (LMS – Learning Management System)</a:t>
            </a:r>
            <a:endParaRPr lang="en-US" sz="4450" dirty="0"/>
          </a:p>
        </p:txBody>
      </p:sp>
      <p:sp>
        <p:nvSpPr>
          <p:cNvPr id="3" name="Text 1"/>
          <p:cNvSpPr/>
          <p:nvPr/>
        </p:nvSpPr>
        <p:spPr>
          <a:xfrm>
            <a:off x="758309" y="2630091"/>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Koristeći napredan Sistem za Upravljanje Učenjem (LMS), osigurali smo da pravni sadržaj bude efikasan i privlačan:</a:t>
            </a:r>
            <a:endParaRPr lang="en-US" sz="1700" dirty="0"/>
          </a:p>
        </p:txBody>
      </p:sp>
      <p:sp>
        <p:nvSpPr>
          <p:cNvPr id="4" name="Shape 2"/>
          <p:cNvSpPr/>
          <p:nvPr/>
        </p:nvSpPr>
        <p:spPr>
          <a:xfrm>
            <a:off x="758309" y="3220522"/>
            <a:ext cx="4226838" cy="4237553"/>
          </a:xfrm>
          <a:prstGeom prst="roundRect">
            <a:avLst>
              <a:gd name="adj" fmla="val 2153"/>
            </a:avLst>
          </a:prstGeom>
          <a:solidFill>
            <a:srgbClr val="740B0B"/>
          </a:solidFill>
          <a:ln w="7620">
            <a:solidFill>
              <a:srgbClr val="8D2424"/>
            </a:solidFill>
            <a:prstDash val="solid"/>
          </a:ln>
        </p:spPr>
      </p:sp>
      <p:sp>
        <p:nvSpPr>
          <p:cNvPr id="5" name="Shape 3"/>
          <p:cNvSpPr/>
          <p:nvPr/>
        </p:nvSpPr>
        <p:spPr>
          <a:xfrm>
            <a:off x="982504" y="3444716"/>
            <a:ext cx="649962" cy="649962"/>
          </a:xfrm>
          <a:prstGeom prst="roundRect">
            <a:avLst>
              <a:gd name="adj" fmla="val 14067108"/>
            </a:avLst>
          </a:prstGeom>
          <a:solidFill>
            <a:srgbClr val="C91313"/>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217" y="3623429"/>
            <a:ext cx="292418" cy="292418"/>
          </a:xfrm>
          <a:prstGeom prst="rect">
            <a:avLst/>
          </a:prstGeom>
        </p:spPr>
      </p:pic>
      <p:sp>
        <p:nvSpPr>
          <p:cNvPr id="7" name="Text 4"/>
          <p:cNvSpPr/>
          <p:nvPr/>
        </p:nvSpPr>
        <p:spPr>
          <a:xfrm>
            <a:off x="982504" y="4311253"/>
            <a:ext cx="3778448"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Modulizacija i Gamifikacija</a:t>
            </a:r>
            <a:endParaRPr lang="en-US" sz="2200" dirty="0"/>
          </a:p>
        </p:txBody>
      </p:sp>
      <p:sp>
        <p:nvSpPr>
          <p:cNvPr id="8" name="Text 5"/>
          <p:cNvSpPr/>
          <p:nvPr/>
        </p:nvSpPr>
        <p:spPr>
          <a:xfrm>
            <a:off x="982504" y="5153620"/>
            <a:ext cx="3778448" cy="208026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Kompleksne pravne teme razbijene su na kratke, interaktivne module. Implementirali smo gamifikaciju (bodovi, bedževi, kvizovi) kako bismo zadržali pažnju korisnika i motivirali ih da završe kurseve.</a:t>
            </a:r>
            <a:endParaRPr lang="en-US" sz="1700" dirty="0"/>
          </a:p>
        </p:txBody>
      </p:sp>
      <p:sp>
        <p:nvSpPr>
          <p:cNvPr id="9" name="Shape 6"/>
          <p:cNvSpPr/>
          <p:nvPr/>
        </p:nvSpPr>
        <p:spPr>
          <a:xfrm>
            <a:off x="5201722" y="3220522"/>
            <a:ext cx="4226838" cy="4237553"/>
          </a:xfrm>
          <a:prstGeom prst="roundRect">
            <a:avLst>
              <a:gd name="adj" fmla="val 2153"/>
            </a:avLst>
          </a:prstGeom>
          <a:solidFill>
            <a:srgbClr val="740B0B"/>
          </a:solidFill>
          <a:ln w="7620">
            <a:solidFill>
              <a:srgbClr val="8D2424"/>
            </a:solidFill>
            <a:prstDash val="solid"/>
          </a:ln>
        </p:spPr>
      </p:sp>
      <p:sp>
        <p:nvSpPr>
          <p:cNvPr id="10" name="Shape 7"/>
          <p:cNvSpPr/>
          <p:nvPr/>
        </p:nvSpPr>
        <p:spPr>
          <a:xfrm>
            <a:off x="5425916" y="3444716"/>
            <a:ext cx="649962" cy="649962"/>
          </a:xfrm>
          <a:prstGeom prst="roundRect">
            <a:avLst>
              <a:gd name="adj" fmla="val 14067108"/>
            </a:avLst>
          </a:prstGeom>
          <a:solidFill>
            <a:srgbClr val="C91313"/>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4629" y="3623429"/>
            <a:ext cx="292418" cy="292418"/>
          </a:xfrm>
          <a:prstGeom prst="rect">
            <a:avLst/>
          </a:prstGeom>
        </p:spPr>
      </p:pic>
      <p:sp>
        <p:nvSpPr>
          <p:cNvPr id="12" name="Text 8"/>
          <p:cNvSpPr/>
          <p:nvPr/>
        </p:nvSpPr>
        <p:spPr>
          <a:xfrm>
            <a:off x="5425916" y="4311253"/>
            <a:ext cx="3710940"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Multimedijalni Resursi</a:t>
            </a:r>
            <a:endParaRPr lang="en-US" sz="2200" dirty="0"/>
          </a:p>
        </p:txBody>
      </p:sp>
      <p:sp>
        <p:nvSpPr>
          <p:cNvPr id="13" name="Text 9"/>
          <p:cNvSpPr/>
          <p:nvPr/>
        </p:nvSpPr>
        <p:spPr>
          <a:xfrm>
            <a:off x="5425916" y="4797385"/>
            <a:ext cx="3778448"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Svaki kurs uključuje video lekcije (s titlovima), infografike, interaktivne simulacije pravnih postupaka i šablone potrebnih dokumenata.</a:t>
            </a:r>
            <a:endParaRPr lang="en-US" sz="1700" dirty="0"/>
          </a:p>
        </p:txBody>
      </p:sp>
      <p:sp>
        <p:nvSpPr>
          <p:cNvPr id="14" name="Shape 10"/>
          <p:cNvSpPr/>
          <p:nvPr/>
        </p:nvSpPr>
        <p:spPr>
          <a:xfrm>
            <a:off x="9645134" y="3220522"/>
            <a:ext cx="4226957" cy="4237553"/>
          </a:xfrm>
          <a:prstGeom prst="roundRect">
            <a:avLst>
              <a:gd name="adj" fmla="val 2153"/>
            </a:avLst>
          </a:prstGeom>
          <a:solidFill>
            <a:srgbClr val="740B0B"/>
          </a:solidFill>
          <a:ln w="7620">
            <a:solidFill>
              <a:srgbClr val="8D2424"/>
            </a:solidFill>
            <a:prstDash val="solid"/>
          </a:ln>
        </p:spPr>
      </p:sp>
      <p:sp>
        <p:nvSpPr>
          <p:cNvPr id="15" name="Shape 11"/>
          <p:cNvSpPr/>
          <p:nvPr/>
        </p:nvSpPr>
        <p:spPr>
          <a:xfrm>
            <a:off x="9869329" y="3444716"/>
            <a:ext cx="649962" cy="649962"/>
          </a:xfrm>
          <a:prstGeom prst="roundRect">
            <a:avLst>
              <a:gd name="adj" fmla="val 14067108"/>
            </a:avLst>
          </a:prstGeom>
          <a:solidFill>
            <a:srgbClr val="C91313"/>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48042" y="3623429"/>
            <a:ext cx="292418" cy="292418"/>
          </a:xfrm>
          <a:prstGeom prst="rect">
            <a:avLst/>
          </a:prstGeom>
        </p:spPr>
      </p:pic>
      <p:sp>
        <p:nvSpPr>
          <p:cNvPr id="17" name="Text 12"/>
          <p:cNvSpPr/>
          <p:nvPr/>
        </p:nvSpPr>
        <p:spPr>
          <a:xfrm>
            <a:off x="9869329" y="4311253"/>
            <a:ext cx="3778568"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Personalizovana Putanja Učenja</a:t>
            </a:r>
            <a:endParaRPr lang="en-US" sz="2200" dirty="0"/>
          </a:p>
        </p:txBody>
      </p:sp>
      <p:sp>
        <p:nvSpPr>
          <p:cNvPr id="18" name="Text 13"/>
          <p:cNvSpPr/>
          <p:nvPr/>
        </p:nvSpPr>
        <p:spPr>
          <a:xfrm>
            <a:off x="9869329" y="5153620"/>
            <a:ext cx="3778568" cy="173355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Sistem koristi algoritme za preporuke koji predlažu kurseve na temelju interesa korisnika, njihovog zanimanja ili prethodno završenih modula, čime se optimizira proces učenja.</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8168"/>
          </a:xfrm>
          <a:prstGeom prst="rect">
            <a:avLst/>
          </a:prstGeom>
        </p:spPr>
      </p:pic>
      <p:sp>
        <p:nvSpPr>
          <p:cNvPr id="3" name="Text 0"/>
          <p:cNvSpPr/>
          <p:nvPr/>
        </p:nvSpPr>
        <p:spPr>
          <a:xfrm>
            <a:off x="696635" y="3035498"/>
            <a:ext cx="13237131" cy="1309688"/>
          </a:xfrm>
          <a:prstGeom prst="rect">
            <a:avLst/>
          </a:prstGeom>
          <a:noFill/>
          <a:ln/>
        </p:spPr>
        <p:txBody>
          <a:bodyPr wrap="square" lIns="0" tIns="0" rIns="0" bIns="0" rtlCol="0" anchor="t"/>
          <a:lstStyle/>
          <a:p>
            <a:pPr algn="l" indent="0" marL="0">
              <a:lnSpc>
                <a:spcPts val="5150"/>
              </a:lnSpc>
              <a:buNone/>
            </a:pPr>
            <a:r>
              <a:rPr lang="en-US" sz="4100" b="1" dirty="0">
                <a:solidFill>
                  <a:srgbClr val="FAEBEB"/>
                </a:solidFill>
                <a:latin typeface="Dela Gothic One" pitchFamily="34" charset="0"/>
                <a:ea typeface="Dela Gothic One" pitchFamily="34" charset="-122"/>
                <a:cs typeface="Dela Gothic One" pitchFamily="34" charset="-120"/>
              </a:rPr>
              <a:t>Sistem za Smisleno Pretraživanje Zakona</a:t>
            </a:r>
            <a:pPr algn="l" indent="0" marL="0">
              <a:lnSpc>
                <a:spcPts val="5150"/>
              </a:lnSpc>
              <a:buNone/>
            </a:pPr>
            <a:r>
              <a:rPr lang="en-US" sz="4100" dirty="0">
                <a:solidFill>
                  <a:srgbClr val="FAEBEB"/>
                </a:solidFill>
                <a:latin typeface="Dela Gothic One" pitchFamily="34" charset="0"/>
                <a:ea typeface="Dela Gothic One" pitchFamily="34" charset="-122"/>
                <a:cs typeface="Dela Gothic One" pitchFamily="34" charset="-120"/>
              </a:rPr>
              <a:t> (Semantic Search)</a:t>
            </a:r>
            <a:endParaRPr lang="en-US" sz="4100" dirty="0"/>
          </a:p>
        </p:txBody>
      </p:sp>
      <p:sp>
        <p:nvSpPr>
          <p:cNvPr id="4" name="Text 1"/>
          <p:cNvSpPr/>
          <p:nvPr/>
        </p:nvSpPr>
        <p:spPr>
          <a:xfrm>
            <a:off x="696635" y="4643676"/>
            <a:ext cx="13237131" cy="318492"/>
          </a:xfrm>
          <a:prstGeom prst="rect">
            <a:avLst/>
          </a:prstGeom>
          <a:noFill/>
          <a:ln/>
        </p:spPr>
        <p:txBody>
          <a:bodyPr wrap="non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Ključni element DAP-a je njegova sposobnost da učini zakonske tekstove razumljivim.</a:t>
            </a:r>
            <a:endParaRPr lang="en-US" sz="1550" dirty="0"/>
          </a:p>
        </p:txBody>
      </p:sp>
      <p:sp>
        <p:nvSpPr>
          <p:cNvPr id="5" name="Text 2"/>
          <p:cNvSpPr/>
          <p:nvPr/>
        </p:nvSpPr>
        <p:spPr>
          <a:xfrm>
            <a:off x="696635" y="5384959"/>
            <a:ext cx="3357920" cy="327422"/>
          </a:xfrm>
          <a:prstGeom prst="rect">
            <a:avLst/>
          </a:prstGeom>
          <a:noFill/>
          <a:ln/>
        </p:spPr>
        <p:txBody>
          <a:bodyPr wrap="none" lIns="0" tIns="0" rIns="0" bIns="0" rtlCol="0" anchor="t"/>
          <a:lstStyle/>
          <a:p>
            <a:pPr algn="l" indent="0" marL="0">
              <a:lnSpc>
                <a:spcPts val="2550"/>
              </a:lnSpc>
              <a:buNone/>
            </a:pPr>
            <a:r>
              <a:rPr lang="en-US" sz="2050" dirty="0">
                <a:solidFill>
                  <a:srgbClr val="FAEBEB"/>
                </a:solidFill>
                <a:latin typeface="Dela Gothic One" pitchFamily="34" charset="0"/>
                <a:ea typeface="Dela Gothic One" pitchFamily="34" charset="-122"/>
                <a:cs typeface="Dela Gothic One" pitchFamily="34" charset="-120"/>
              </a:rPr>
              <a:t>Semantička Pretraga</a:t>
            </a:r>
            <a:endParaRPr lang="en-US" sz="2050" dirty="0"/>
          </a:p>
        </p:txBody>
      </p:sp>
      <p:sp>
        <p:nvSpPr>
          <p:cNvPr id="6" name="Text 3"/>
          <p:cNvSpPr/>
          <p:nvPr/>
        </p:nvSpPr>
        <p:spPr>
          <a:xfrm>
            <a:off x="696635" y="5911334"/>
            <a:ext cx="6375797" cy="1592461"/>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Umjesto tradicionalne pretrage po ključnim riječima, razvili smo semantic search motor. Korisnik ne mora znati tačan naziv zakona; dovoljno je da unese pitanje na prirodnom jeziku (npr. "</a:t>
            </a:r>
            <a:pPr algn="l" indent="0" marL="0">
              <a:lnSpc>
                <a:spcPts val="2500"/>
              </a:lnSpc>
              <a:buNone/>
            </a:pPr>
            <a:r>
              <a:rPr lang="en-US" sz="1550" dirty="0">
                <a:solidFill>
                  <a:srgbClr val="C91313"/>
                </a:solidFill>
                <a:latin typeface="DM Sans" pitchFamily="34" charset="0"/>
                <a:ea typeface="DM Sans" pitchFamily="34" charset="-122"/>
                <a:cs typeface="DM Sans" pitchFamily="34" charset="-120"/>
              </a:rPr>
              <a:t>Šta da radim ako mi poslodavac ne plaća doprinose?</a:t>
            </a:r>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 a DAP će pronaći i predstaviti relevantne članove zakona s pratećim objašnjenjima.</a:t>
            </a:r>
            <a:endParaRPr lang="en-US" sz="1550" dirty="0"/>
          </a:p>
        </p:txBody>
      </p:sp>
      <p:sp>
        <p:nvSpPr>
          <p:cNvPr id="7" name="Text 4"/>
          <p:cNvSpPr/>
          <p:nvPr/>
        </p:nvSpPr>
        <p:spPr>
          <a:xfrm>
            <a:off x="7565588" y="5384959"/>
            <a:ext cx="4932402" cy="327422"/>
          </a:xfrm>
          <a:prstGeom prst="rect">
            <a:avLst/>
          </a:prstGeom>
          <a:noFill/>
          <a:ln/>
        </p:spPr>
        <p:txBody>
          <a:bodyPr wrap="none" lIns="0" tIns="0" rIns="0" bIns="0" rtlCol="0" anchor="t"/>
          <a:lstStyle/>
          <a:p>
            <a:pPr algn="l" indent="0" marL="0">
              <a:lnSpc>
                <a:spcPts val="2550"/>
              </a:lnSpc>
              <a:buNone/>
            </a:pPr>
            <a:r>
              <a:rPr lang="en-US" sz="2050" dirty="0">
                <a:solidFill>
                  <a:srgbClr val="FAEBEB"/>
                </a:solidFill>
                <a:latin typeface="Dela Gothic One" pitchFamily="34" charset="0"/>
                <a:ea typeface="Dela Gothic One" pitchFamily="34" charset="-122"/>
                <a:cs typeface="Dela Gothic One" pitchFamily="34" charset="-120"/>
              </a:rPr>
              <a:t>"Prevedi na Jednostavan Jezik"</a:t>
            </a:r>
            <a:endParaRPr lang="en-US" sz="2050" dirty="0"/>
          </a:p>
        </p:txBody>
      </p:sp>
      <p:sp>
        <p:nvSpPr>
          <p:cNvPr id="8" name="Text 5"/>
          <p:cNvSpPr/>
          <p:nvPr/>
        </p:nvSpPr>
        <p:spPr>
          <a:xfrm>
            <a:off x="7565588" y="5911334"/>
            <a:ext cx="6375797" cy="955477"/>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Ugrađena funkcionalnost omogućava korisniku da jednim klikom dobije pojednostavljenu verziju složenog pravnog teksta, koju je obradio AI jezični model obučen na BiH pravnom sistemu.</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441013"/>
            <a:ext cx="131137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Transparentnost i Monitoring Pravnog Sistema (API Integracija)</a:t>
            </a:r>
            <a:endParaRPr lang="en-US" sz="4450" dirty="0"/>
          </a:p>
        </p:txBody>
      </p:sp>
      <p:sp>
        <p:nvSpPr>
          <p:cNvPr id="3" name="Text 1"/>
          <p:cNvSpPr/>
          <p:nvPr/>
        </p:nvSpPr>
        <p:spPr>
          <a:xfrm>
            <a:off x="758309" y="3299698"/>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DAP se ne zaustavlja samo na edukaciji; on služi kao most ka transparentnom pravosudnom sistemu.</a:t>
            </a:r>
            <a:endParaRPr lang="en-US" sz="1700" dirty="0"/>
          </a:p>
        </p:txBody>
      </p:sp>
      <p:sp>
        <p:nvSpPr>
          <p:cNvPr id="4" name="Text 2"/>
          <p:cNvSpPr/>
          <p:nvPr/>
        </p:nvSpPr>
        <p:spPr>
          <a:xfrm>
            <a:off x="758309" y="3890129"/>
            <a:ext cx="216575" cy="270748"/>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ela Gothic One Light" pitchFamily="34" charset="0"/>
                <a:ea typeface="Dela Gothic One Light" pitchFamily="34" charset="-122"/>
                <a:cs typeface="Dela Gothic One Light" pitchFamily="34" charset="-120"/>
              </a:rPr>
              <a:t>01</a:t>
            </a:r>
            <a:endParaRPr lang="en-US" sz="1700" dirty="0"/>
          </a:p>
        </p:txBody>
      </p:sp>
      <p:sp>
        <p:nvSpPr>
          <p:cNvPr id="5" name="Shape 3"/>
          <p:cNvSpPr/>
          <p:nvPr/>
        </p:nvSpPr>
        <p:spPr>
          <a:xfrm>
            <a:off x="758309" y="4227671"/>
            <a:ext cx="4226838" cy="30480"/>
          </a:xfrm>
          <a:prstGeom prst="rect">
            <a:avLst/>
          </a:prstGeom>
          <a:solidFill>
            <a:srgbClr val="C91313"/>
          </a:solidFill>
          <a:ln/>
        </p:spPr>
      </p:sp>
      <p:sp>
        <p:nvSpPr>
          <p:cNvPr id="6" name="Text 4"/>
          <p:cNvSpPr/>
          <p:nvPr/>
        </p:nvSpPr>
        <p:spPr>
          <a:xfrm>
            <a:off x="758309" y="4396859"/>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API Povezanost</a:t>
            </a:r>
            <a:endParaRPr lang="en-US" sz="2200" dirty="0"/>
          </a:p>
        </p:txBody>
      </p:sp>
      <p:sp>
        <p:nvSpPr>
          <p:cNvPr id="7" name="Text 5"/>
          <p:cNvSpPr/>
          <p:nvPr/>
        </p:nvSpPr>
        <p:spPr>
          <a:xfrm>
            <a:off x="758309" y="4882991"/>
            <a:ext cx="4226838"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Platforma koristi Application Programming Interfaces (API) za direktnu i sigurnu integraciju s javnim registrima.</a:t>
            </a:r>
            <a:endParaRPr lang="en-US" sz="1700" dirty="0"/>
          </a:p>
        </p:txBody>
      </p:sp>
      <p:sp>
        <p:nvSpPr>
          <p:cNvPr id="8" name="Text 6"/>
          <p:cNvSpPr/>
          <p:nvPr/>
        </p:nvSpPr>
        <p:spPr>
          <a:xfrm>
            <a:off x="5201722" y="3890129"/>
            <a:ext cx="216575" cy="270748"/>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ela Gothic One Light" pitchFamily="34" charset="0"/>
                <a:ea typeface="Dela Gothic One Light" pitchFamily="34" charset="-122"/>
                <a:cs typeface="Dela Gothic One Light" pitchFamily="34" charset="-120"/>
              </a:rPr>
              <a:t>02</a:t>
            </a:r>
            <a:endParaRPr lang="en-US" sz="1700" dirty="0"/>
          </a:p>
        </p:txBody>
      </p:sp>
      <p:sp>
        <p:nvSpPr>
          <p:cNvPr id="9" name="Shape 7"/>
          <p:cNvSpPr/>
          <p:nvPr/>
        </p:nvSpPr>
        <p:spPr>
          <a:xfrm>
            <a:off x="5201722" y="4227671"/>
            <a:ext cx="4226838" cy="30480"/>
          </a:xfrm>
          <a:prstGeom prst="rect">
            <a:avLst/>
          </a:prstGeom>
          <a:solidFill>
            <a:srgbClr val="C91313"/>
          </a:solidFill>
          <a:ln/>
        </p:spPr>
      </p:sp>
      <p:sp>
        <p:nvSpPr>
          <p:cNvPr id="10" name="Text 8"/>
          <p:cNvSpPr/>
          <p:nvPr/>
        </p:nvSpPr>
        <p:spPr>
          <a:xfrm>
            <a:off x="5201722" y="4396859"/>
            <a:ext cx="4226838"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Praćenje Statusa Zakona</a:t>
            </a:r>
            <a:endParaRPr lang="en-US" sz="2200" dirty="0"/>
          </a:p>
        </p:txBody>
      </p:sp>
      <p:sp>
        <p:nvSpPr>
          <p:cNvPr id="11" name="Text 9"/>
          <p:cNvSpPr/>
          <p:nvPr/>
        </p:nvSpPr>
        <p:spPr>
          <a:xfrm>
            <a:off x="5201722" y="5239226"/>
            <a:ext cx="4226838"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Građani mogu pratiti status prijedloga zakona, izmjena propisa i ključnih odluka Ustavnog suda, s jednostavnim hronološkim prikazom.</a:t>
            </a:r>
            <a:endParaRPr lang="en-US" sz="1700" dirty="0"/>
          </a:p>
        </p:txBody>
      </p:sp>
      <p:sp>
        <p:nvSpPr>
          <p:cNvPr id="12" name="Text 10"/>
          <p:cNvSpPr/>
          <p:nvPr/>
        </p:nvSpPr>
        <p:spPr>
          <a:xfrm>
            <a:off x="9645134" y="3890129"/>
            <a:ext cx="216575" cy="270748"/>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ela Gothic One Light" pitchFamily="34" charset="0"/>
                <a:ea typeface="Dela Gothic One Light" pitchFamily="34" charset="-122"/>
                <a:cs typeface="Dela Gothic One Light" pitchFamily="34" charset="-120"/>
              </a:rPr>
              <a:t>03</a:t>
            </a:r>
            <a:endParaRPr lang="en-US" sz="1700" dirty="0"/>
          </a:p>
        </p:txBody>
      </p:sp>
      <p:sp>
        <p:nvSpPr>
          <p:cNvPr id="13" name="Shape 11"/>
          <p:cNvSpPr/>
          <p:nvPr/>
        </p:nvSpPr>
        <p:spPr>
          <a:xfrm>
            <a:off x="9645134" y="4227671"/>
            <a:ext cx="4226957" cy="30480"/>
          </a:xfrm>
          <a:prstGeom prst="rect">
            <a:avLst/>
          </a:prstGeom>
          <a:solidFill>
            <a:srgbClr val="C91313"/>
          </a:solidFill>
          <a:ln/>
        </p:spPr>
      </p:sp>
      <p:sp>
        <p:nvSpPr>
          <p:cNvPr id="14" name="Text 12"/>
          <p:cNvSpPr/>
          <p:nvPr/>
        </p:nvSpPr>
        <p:spPr>
          <a:xfrm>
            <a:off x="9645134" y="4396859"/>
            <a:ext cx="4226957"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Interaktivni Vodiči kroz Procedure</a:t>
            </a:r>
            <a:endParaRPr lang="en-US" sz="2200" dirty="0"/>
          </a:p>
        </p:txBody>
      </p:sp>
      <p:sp>
        <p:nvSpPr>
          <p:cNvPr id="15" name="Text 13"/>
          <p:cNvSpPr/>
          <p:nvPr/>
        </p:nvSpPr>
        <p:spPr>
          <a:xfrm>
            <a:off x="9645134" y="5239226"/>
            <a:ext cx="4226957"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Uvedeni su korak-po-korak vodiči za najčešće administrativne i pravosudne procedure, eliminirajući potrebu za višestrukim posjetama šalterima.</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7236" y="937260"/>
            <a:ext cx="13135928" cy="1404461"/>
          </a:xfrm>
          <a:prstGeom prst="rect">
            <a:avLst/>
          </a:prstGeom>
          <a:noFill/>
          <a:ln/>
        </p:spPr>
        <p:txBody>
          <a:bodyPr wrap="square" lIns="0" tIns="0" rIns="0" bIns="0" rtlCol="0" anchor="t"/>
          <a:lstStyle/>
          <a:p>
            <a:pPr algn="l" indent="0" marL="0">
              <a:lnSpc>
                <a:spcPts val="5500"/>
              </a:lnSpc>
              <a:buNone/>
            </a:pPr>
            <a:r>
              <a:rPr lang="en-US" sz="4400" dirty="0">
                <a:solidFill>
                  <a:srgbClr val="FAEBEB"/>
                </a:solidFill>
                <a:latin typeface="Dela Gothic One" pitchFamily="34" charset="0"/>
                <a:ea typeface="Dela Gothic One" pitchFamily="34" charset="-122"/>
                <a:cs typeface="Dela Gothic One" pitchFamily="34" charset="-120"/>
              </a:rPr>
              <a:t>Korištenje AI za Interaktivno Savjetovanje (Virtualni Pravni Asistent)</a:t>
            </a:r>
            <a:endParaRPr lang="en-US" sz="4400" dirty="0"/>
          </a:p>
        </p:txBody>
      </p:sp>
      <p:sp>
        <p:nvSpPr>
          <p:cNvPr id="3" name="Text 1"/>
          <p:cNvSpPr/>
          <p:nvPr/>
        </p:nvSpPr>
        <p:spPr>
          <a:xfrm>
            <a:off x="747236" y="2768679"/>
            <a:ext cx="13135928" cy="341471"/>
          </a:xfrm>
          <a:prstGeom prst="rect">
            <a:avLst/>
          </a:prstGeom>
          <a:noFill/>
          <a:ln/>
        </p:spPr>
        <p:txBody>
          <a:bodyPr wrap="none" lIns="0" tIns="0" rIns="0" bIns="0" rtlCol="0" anchor="t"/>
          <a:lstStyle/>
          <a:p>
            <a:pPr algn="l" indent="0" marL="0">
              <a:lnSpc>
                <a:spcPts val="2650"/>
              </a:lnSpc>
              <a:buNone/>
            </a:pPr>
            <a:r>
              <a:rPr lang="en-US" sz="1650" dirty="0">
                <a:solidFill>
                  <a:srgbClr val="FFE5E5"/>
                </a:solidFill>
                <a:latin typeface="DM Sans" pitchFamily="34" charset="0"/>
                <a:ea typeface="DM Sans" pitchFamily="34" charset="-122"/>
                <a:cs typeface="DM Sans" pitchFamily="34" charset="-120"/>
              </a:rPr>
              <a:t>Da bismo riješili problem skupih i nedostupnih pravnih savjeta, u DAP smo integrisali naprednog virtualnog asistenta.</a:t>
            </a:r>
            <a:endParaRPr lang="en-US" sz="1650" dirty="0"/>
          </a:p>
        </p:txBody>
      </p:sp>
      <p:sp>
        <p:nvSpPr>
          <p:cNvPr id="4" name="Text 2"/>
          <p:cNvSpPr/>
          <p:nvPr/>
        </p:nvSpPr>
        <p:spPr>
          <a:xfrm>
            <a:off x="747236" y="3563779"/>
            <a:ext cx="4660821" cy="350996"/>
          </a:xfrm>
          <a:prstGeom prst="rect">
            <a:avLst/>
          </a:prstGeom>
          <a:noFill/>
          <a:ln/>
        </p:spPr>
        <p:txBody>
          <a:bodyPr wrap="none" lIns="0" tIns="0" rIns="0" bIns="0" rtlCol="0" anchor="t"/>
          <a:lstStyle/>
          <a:p>
            <a:pPr algn="l" indent="0" marL="0">
              <a:lnSpc>
                <a:spcPts val="2750"/>
              </a:lnSpc>
              <a:buNone/>
            </a:pPr>
            <a:r>
              <a:rPr lang="en-US" sz="2200" dirty="0">
                <a:solidFill>
                  <a:srgbClr val="FAEBEB"/>
                </a:solidFill>
                <a:latin typeface="Dela Gothic One" pitchFamily="34" charset="0"/>
                <a:ea typeface="Dela Gothic One" pitchFamily="34" charset="-122"/>
                <a:cs typeface="Dela Gothic One" pitchFamily="34" charset="-120"/>
              </a:rPr>
              <a:t>Pravni Asistent na Bazi LLM</a:t>
            </a:r>
            <a:endParaRPr lang="en-US" sz="2200" dirty="0"/>
          </a:p>
        </p:txBody>
      </p:sp>
      <p:sp>
        <p:nvSpPr>
          <p:cNvPr id="5" name="Text 3"/>
          <p:cNvSpPr/>
          <p:nvPr/>
        </p:nvSpPr>
        <p:spPr>
          <a:xfrm>
            <a:off x="747236" y="4128254"/>
            <a:ext cx="6307574" cy="1024414"/>
          </a:xfrm>
          <a:prstGeom prst="rect">
            <a:avLst/>
          </a:prstGeom>
          <a:noFill/>
          <a:ln/>
        </p:spPr>
        <p:txBody>
          <a:bodyPr wrap="square" lIns="0" tIns="0" rIns="0" bIns="0" rtlCol="0" anchor="t"/>
          <a:lstStyle/>
          <a:p>
            <a:pPr algn="l" indent="0" marL="0">
              <a:lnSpc>
                <a:spcPts val="2650"/>
              </a:lnSpc>
              <a:buNone/>
            </a:pPr>
            <a:r>
              <a:rPr lang="en-US" sz="1650" dirty="0">
                <a:solidFill>
                  <a:srgbClr val="FFE5E5"/>
                </a:solidFill>
                <a:latin typeface="DM Sans" pitchFamily="34" charset="0"/>
                <a:ea typeface="DM Sans" pitchFamily="34" charset="-122"/>
                <a:cs typeface="DM Sans" pitchFamily="34" charset="-120"/>
              </a:rPr>
              <a:t>Razvili smo vlastiti Veliki Jezični Model (LLM) obučen isključivo na korpusu svih važećih zakona, sudske prakse i relevantnih podzakonskih akata u BiH.</a:t>
            </a:r>
            <a:endParaRPr lang="en-US" sz="1650" dirty="0"/>
          </a:p>
        </p:txBody>
      </p:sp>
      <p:sp>
        <p:nvSpPr>
          <p:cNvPr id="6" name="Text 4"/>
          <p:cNvSpPr/>
          <p:nvPr/>
        </p:nvSpPr>
        <p:spPr>
          <a:xfrm>
            <a:off x="7583210" y="3563779"/>
            <a:ext cx="5901690" cy="350996"/>
          </a:xfrm>
          <a:prstGeom prst="rect">
            <a:avLst/>
          </a:prstGeom>
          <a:noFill/>
          <a:ln/>
        </p:spPr>
        <p:txBody>
          <a:bodyPr wrap="none" lIns="0" tIns="0" rIns="0" bIns="0" rtlCol="0" anchor="t"/>
          <a:lstStyle/>
          <a:p>
            <a:pPr algn="l" indent="0" marL="0">
              <a:lnSpc>
                <a:spcPts val="2750"/>
              </a:lnSpc>
              <a:buNone/>
            </a:pPr>
            <a:r>
              <a:rPr lang="en-US" sz="2200" dirty="0">
                <a:solidFill>
                  <a:srgbClr val="FAEBEB"/>
                </a:solidFill>
                <a:latin typeface="Dela Gothic One" pitchFamily="34" charset="0"/>
                <a:ea typeface="Dela Gothic One" pitchFamily="34" charset="-122"/>
                <a:cs typeface="Dela Gothic One" pitchFamily="34" charset="-120"/>
              </a:rPr>
              <a:t>Trenutno, Neformalno Savjetovanje</a:t>
            </a:r>
            <a:endParaRPr lang="en-US" sz="2200" dirty="0"/>
          </a:p>
        </p:txBody>
      </p:sp>
      <p:sp>
        <p:nvSpPr>
          <p:cNvPr id="7" name="Text 5"/>
          <p:cNvSpPr/>
          <p:nvPr/>
        </p:nvSpPr>
        <p:spPr>
          <a:xfrm>
            <a:off x="7583210" y="4128254"/>
            <a:ext cx="6307574" cy="1707356"/>
          </a:xfrm>
          <a:prstGeom prst="rect">
            <a:avLst/>
          </a:prstGeom>
          <a:noFill/>
          <a:ln/>
        </p:spPr>
        <p:txBody>
          <a:bodyPr wrap="square" lIns="0" tIns="0" rIns="0" bIns="0" rtlCol="0" anchor="t"/>
          <a:lstStyle/>
          <a:p>
            <a:pPr algn="l" indent="0" marL="0">
              <a:lnSpc>
                <a:spcPts val="2650"/>
              </a:lnSpc>
              <a:buNone/>
            </a:pPr>
            <a:r>
              <a:rPr lang="en-US" sz="1650" dirty="0">
                <a:solidFill>
                  <a:srgbClr val="FFE5E5"/>
                </a:solidFill>
                <a:latin typeface="DM Sans" pitchFamily="34" charset="0"/>
                <a:ea typeface="DM Sans" pitchFamily="34" charset="-122"/>
                <a:cs typeface="DM Sans" pitchFamily="34" charset="-120"/>
              </a:rPr>
              <a:t>Korisnici mogu postaviti složena pravna pitanja chatbotu na prirodnom jeziku. Asistent daje neformalne, edukativne odgovore, navodeći relevantne članove zakona, ali uz jasno upozorenje da to nije zamjena za službeni pravni savjet advokata. Cilj je edukacija i inicijalno usmjeravanje.</a:t>
            </a:r>
            <a:endParaRPr lang="en-US" sz="1650" dirty="0"/>
          </a:p>
        </p:txBody>
      </p:sp>
      <p:sp>
        <p:nvSpPr>
          <p:cNvPr id="8" name="Text 6"/>
          <p:cNvSpPr/>
          <p:nvPr/>
        </p:nvSpPr>
        <p:spPr>
          <a:xfrm>
            <a:off x="747236" y="6267807"/>
            <a:ext cx="13135928" cy="1024414"/>
          </a:xfrm>
          <a:prstGeom prst="rect">
            <a:avLst/>
          </a:prstGeom>
          <a:noFill/>
          <a:ln/>
        </p:spPr>
        <p:txBody>
          <a:bodyPr wrap="square" lIns="0" tIns="0" rIns="0" bIns="0" rtlCol="0" anchor="t"/>
          <a:lstStyle/>
          <a:p>
            <a:pPr algn="l" indent="0" marL="0">
              <a:lnSpc>
                <a:spcPts val="2650"/>
              </a:lnSpc>
              <a:buNone/>
            </a:pPr>
            <a:r>
              <a:rPr lang="en-US" sz="1650" dirty="0">
                <a:solidFill>
                  <a:srgbClr val="FFE5E5"/>
                </a:solidFill>
                <a:latin typeface="DM Sans" pitchFamily="34" charset="0"/>
                <a:ea typeface="DM Sans" pitchFamily="34" charset="-122"/>
                <a:cs typeface="DM Sans" pitchFamily="34" charset="-120"/>
              </a:rPr>
              <a:t>Anonimno Praćenje Trendova: Interakcije s virtualnim asistentom, koje se odvijaju uz potpunu anonimnost, omogućavaju mom timu da analizira koje su teme najčešći problem građanima. Ovi podaci se koriste za generisanje novih, ciljanih kurseva ili za predlaganje zakonodavnih reformi u područjima gdje je evidentno da građani nailaze na najviše prepreka.</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14243" y="508159"/>
            <a:ext cx="12942808" cy="577453"/>
          </a:xfrm>
          <a:prstGeom prst="rect">
            <a:avLst/>
          </a:prstGeom>
          <a:noFill/>
          <a:ln/>
        </p:spPr>
        <p:txBody>
          <a:bodyPr wrap="none" lIns="0" tIns="0" rIns="0" bIns="0" rtlCol="0" anchor="t"/>
          <a:lstStyle/>
          <a:p>
            <a:pPr algn="l" indent="0" marL="0">
              <a:lnSpc>
                <a:spcPts val="4500"/>
              </a:lnSpc>
              <a:buNone/>
            </a:pPr>
            <a:r>
              <a:rPr lang="en-US" sz="3600" dirty="0">
                <a:solidFill>
                  <a:srgbClr val="FAEBEB"/>
                </a:solidFill>
                <a:latin typeface="Dela Gothic One" pitchFamily="34" charset="0"/>
                <a:ea typeface="Dela Gothic One" pitchFamily="34" charset="-122"/>
                <a:cs typeface="Dela Gothic One" pitchFamily="34" charset="-120"/>
              </a:rPr>
              <a:t>Stvaranje Pravne Zajednice i Mreže Mentorstva</a:t>
            </a:r>
            <a:endParaRPr lang="en-US" sz="3600" dirty="0"/>
          </a:p>
        </p:txBody>
      </p:sp>
      <p:sp>
        <p:nvSpPr>
          <p:cNvPr id="3" name="Text 1"/>
          <p:cNvSpPr/>
          <p:nvPr/>
        </p:nvSpPr>
        <p:spPr>
          <a:xfrm>
            <a:off x="614243" y="1436608"/>
            <a:ext cx="13401913" cy="280749"/>
          </a:xfrm>
          <a:prstGeom prst="rect">
            <a:avLst/>
          </a:prstGeom>
          <a:noFill/>
          <a:ln/>
        </p:spPr>
        <p:txBody>
          <a:bodyPr wrap="none" lIns="0" tIns="0" rIns="0" bIns="0" rtlCol="0" anchor="t"/>
          <a:lstStyle/>
          <a:p>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DAP nadilazi klasični e-learning pristup stvaranjem mreže podrške.</a:t>
            </a:r>
            <a:endParaRPr lang="en-US" sz="1350" dirty="0"/>
          </a:p>
        </p:txBody>
      </p:sp>
      <p:sp>
        <p:nvSpPr>
          <p:cNvPr id="4" name="Shape 2"/>
          <p:cNvSpPr/>
          <p:nvPr/>
        </p:nvSpPr>
        <p:spPr>
          <a:xfrm>
            <a:off x="614243" y="2178010"/>
            <a:ext cx="6613207" cy="2154079"/>
          </a:xfrm>
          <a:prstGeom prst="roundRect">
            <a:avLst>
              <a:gd name="adj" fmla="val 5094"/>
            </a:avLst>
          </a:prstGeom>
          <a:solidFill>
            <a:srgbClr val="0A0A0A">
              <a:alpha val="95000"/>
            </a:srgbClr>
          </a:solidFill>
          <a:ln/>
        </p:spPr>
      </p:sp>
      <p:sp>
        <p:nvSpPr>
          <p:cNvPr id="5" name="Shape 3"/>
          <p:cNvSpPr/>
          <p:nvPr/>
        </p:nvSpPr>
        <p:spPr>
          <a:xfrm>
            <a:off x="614243" y="2155150"/>
            <a:ext cx="6613207" cy="91440"/>
          </a:xfrm>
          <a:prstGeom prst="roundRect">
            <a:avLst>
              <a:gd name="adj" fmla="val 80624"/>
            </a:avLst>
          </a:prstGeom>
          <a:solidFill>
            <a:srgbClr val="C91313"/>
          </a:solidFill>
          <a:ln/>
        </p:spPr>
      </p:sp>
      <p:sp>
        <p:nvSpPr>
          <p:cNvPr id="6" name="Shape 4"/>
          <p:cNvSpPr/>
          <p:nvPr/>
        </p:nvSpPr>
        <p:spPr>
          <a:xfrm>
            <a:off x="3657600" y="1914763"/>
            <a:ext cx="526494" cy="526494"/>
          </a:xfrm>
          <a:prstGeom prst="roundRect">
            <a:avLst>
              <a:gd name="adj" fmla="val 173677"/>
            </a:avLst>
          </a:prstGeom>
          <a:solidFill>
            <a:srgbClr val="C91313"/>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15477" y="2072640"/>
            <a:ext cx="210622" cy="210622"/>
          </a:xfrm>
          <a:prstGeom prst="rect">
            <a:avLst/>
          </a:prstGeom>
        </p:spPr>
      </p:pic>
      <p:sp>
        <p:nvSpPr>
          <p:cNvPr id="8" name="Text 5"/>
          <p:cNvSpPr/>
          <p:nvPr/>
        </p:nvSpPr>
        <p:spPr>
          <a:xfrm>
            <a:off x="812602" y="2616756"/>
            <a:ext cx="4651415" cy="288727"/>
          </a:xfrm>
          <a:prstGeom prst="rect">
            <a:avLst/>
          </a:prstGeom>
          <a:noFill/>
          <a:ln/>
        </p:spPr>
        <p:txBody>
          <a:bodyPr wrap="none" lIns="0" tIns="0" rIns="0" bIns="0" rtlCol="0" anchor="t"/>
          <a:lstStyle/>
          <a:p>
            <a:pPr algn="l" indent="0" marL="0">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Forum za Pitanja i Odgovore (Q&amp;A)</a:t>
            </a:r>
            <a:endParaRPr lang="en-US" sz="1800" dirty="0"/>
          </a:p>
        </p:txBody>
      </p:sp>
      <p:sp>
        <p:nvSpPr>
          <p:cNvPr id="9" name="Text 6"/>
          <p:cNvSpPr/>
          <p:nvPr/>
        </p:nvSpPr>
        <p:spPr>
          <a:xfrm>
            <a:off x="812602" y="3010733"/>
            <a:ext cx="6216491" cy="842248"/>
          </a:xfrm>
          <a:prstGeom prst="rect">
            <a:avLst/>
          </a:prstGeom>
          <a:noFill/>
          <a:ln/>
        </p:spPr>
        <p:txBody>
          <a:bodyPr wrap="square" lIns="0" tIns="0" rIns="0" bIns="0" rtlCol="0" anchor="t"/>
          <a:lstStyle/>
          <a:p>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Kreirali smo siguran, moderiran forum gdje pravni stručnjaci i iskusni građani mogu besplatno odgovarati na pitanja drugih korisnika. To potiče participativnu pravnu edukaciju.</a:t>
            </a:r>
            <a:endParaRPr lang="en-US" sz="1350" dirty="0"/>
          </a:p>
        </p:txBody>
      </p:sp>
      <p:sp>
        <p:nvSpPr>
          <p:cNvPr id="10" name="Shape 7"/>
          <p:cNvSpPr/>
          <p:nvPr/>
        </p:nvSpPr>
        <p:spPr>
          <a:xfrm>
            <a:off x="7402949" y="2178010"/>
            <a:ext cx="6613207" cy="2154079"/>
          </a:xfrm>
          <a:prstGeom prst="roundRect">
            <a:avLst>
              <a:gd name="adj" fmla="val 5094"/>
            </a:avLst>
          </a:prstGeom>
          <a:solidFill>
            <a:srgbClr val="0A0A0A">
              <a:alpha val="95000"/>
            </a:srgbClr>
          </a:solidFill>
          <a:ln/>
        </p:spPr>
      </p:sp>
      <p:sp>
        <p:nvSpPr>
          <p:cNvPr id="11" name="Shape 8"/>
          <p:cNvSpPr/>
          <p:nvPr/>
        </p:nvSpPr>
        <p:spPr>
          <a:xfrm>
            <a:off x="7402949" y="2155150"/>
            <a:ext cx="6613207" cy="91440"/>
          </a:xfrm>
          <a:prstGeom prst="roundRect">
            <a:avLst>
              <a:gd name="adj" fmla="val 80624"/>
            </a:avLst>
          </a:prstGeom>
          <a:solidFill>
            <a:srgbClr val="C91313"/>
          </a:solidFill>
          <a:ln/>
        </p:spPr>
      </p:sp>
      <p:sp>
        <p:nvSpPr>
          <p:cNvPr id="12" name="Shape 9"/>
          <p:cNvSpPr/>
          <p:nvPr/>
        </p:nvSpPr>
        <p:spPr>
          <a:xfrm>
            <a:off x="10446306" y="1914763"/>
            <a:ext cx="526494" cy="526494"/>
          </a:xfrm>
          <a:prstGeom prst="roundRect">
            <a:avLst>
              <a:gd name="adj" fmla="val 173677"/>
            </a:avLst>
          </a:prstGeom>
          <a:solidFill>
            <a:srgbClr val="C91313"/>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04183" y="2072640"/>
            <a:ext cx="210622" cy="210622"/>
          </a:xfrm>
          <a:prstGeom prst="rect">
            <a:avLst/>
          </a:prstGeom>
        </p:spPr>
      </p:pic>
      <p:sp>
        <p:nvSpPr>
          <p:cNvPr id="14" name="Text 10"/>
          <p:cNvSpPr/>
          <p:nvPr/>
        </p:nvSpPr>
        <p:spPr>
          <a:xfrm>
            <a:off x="7601307" y="2616756"/>
            <a:ext cx="3958352" cy="288727"/>
          </a:xfrm>
          <a:prstGeom prst="rect">
            <a:avLst/>
          </a:prstGeom>
          <a:noFill/>
          <a:ln/>
        </p:spPr>
        <p:txBody>
          <a:bodyPr wrap="none" lIns="0" tIns="0" rIns="0" bIns="0" rtlCol="0" anchor="t"/>
          <a:lstStyle/>
          <a:p>
            <a:pPr algn="l" indent="0" marL="0">
              <a:lnSpc>
                <a:spcPts val="2250"/>
              </a:lnSpc>
              <a:buNone/>
            </a:pPr>
            <a:r>
              <a:rPr lang="en-US" sz="1800" dirty="0">
                <a:solidFill>
                  <a:srgbClr val="FFE5E5"/>
                </a:solidFill>
                <a:latin typeface="Dela Gothic One" pitchFamily="34" charset="0"/>
                <a:ea typeface="Dela Gothic One" pitchFamily="34" charset="-122"/>
                <a:cs typeface="Dela Gothic One" pitchFamily="34" charset="-120"/>
              </a:rPr>
              <a:t>Mentorstvo za Pravne Klinike</a:t>
            </a:r>
            <a:endParaRPr lang="en-US" sz="1800" dirty="0"/>
          </a:p>
        </p:txBody>
      </p:sp>
      <p:sp>
        <p:nvSpPr>
          <p:cNvPr id="15" name="Text 11"/>
          <p:cNvSpPr/>
          <p:nvPr/>
        </p:nvSpPr>
        <p:spPr>
          <a:xfrm>
            <a:off x="7601307" y="3010733"/>
            <a:ext cx="6216491" cy="1122998"/>
          </a:xfrm>
          <a:prstGeom prst="rect">
            <a:avLst/>
          </a:prstGeom>
          <a:noFill/>
          <a:ln/>
        </p:spPr>
        <p:txBody>
          <a:bodyPr wrap="square" lIns="0" tIns="0" rIns="0" bIns="0" rtlCol="0" anchor="t"/>
          <a:lstStyle/>
          <a:p>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Platforma služi kao alat za povezivanje građana s pravnim klinikama na fakultetima. Studenti prava, pod nadzorom profesora, dobijaju mogućnost rješavanja stvarnih, anonimiziranih problema, dok građani dobijaju besplatnu pomoć.</a:t>
            </a:r>
            <a:endParaRPr lang="en-US" sz="1350" dirty="0"/>
          </a:p>
        </p:txBody>
      </p:sp>
      <p:sp>
        <p:nvSpPr>
          <p:cNvPr id="16" name="Text 12"/>
          <p:cNvSpPr/>
          <p:nvPr/>
        </p:nvSpPr>
        <p:spPr>
          <a:xfrm>
            <a:off x="614243" y="4595336"/>
            <a:ext cx="9919097" cy="577453"/>
          </a:xfrm>
          <a:prstGeom prst="rect">
            <a:avLst/>
          </a:prstGeom>
          <a:noFill/>
          <a:ln/>
        </p:spPr>
        <p:txBody>
          <a:bodyPr wrap="none" lIns="0" tIns="0" rIns="0" bIns="0" rtlCol="0" anchor="t"/>
          <a:lstStyle/>
          <a:p>
            <a:pPr algn="l" indent="0" marL="0">
              <a:lnSpc>
                <a:spcPts val="4500"/>
              </a:lnSpc>
              <a:buNone/>
            </a:pPr>
            <a:r>
              <a:rPr lang="en-US" sz="3600" dirty="0">
                <a:solidFill>
                  <a:srgbClr val="FAEBEB"/>
                </a:solidFill>
                <a:latin typeface="Dela Gothic One" pitchFamily="34" charset="0"/>
                <a:ea typeface="Dela Gothic One" pitchFamily="34" charset="-122"/>
                <a:cs typeface="Dela Gothic One" pitchFamily="34" charset="-120"/>
              </a:rPr>
              <a:t>Strateški Značaj za Vladavinu Prava</a:t>
            </a:r>
            <a:endParaRPr lang="en-US" sz="3600" dirty="0"/>
          </a:p>
        </p:txBody>
      </p:sp>
      <p:sp>
        <p:nvSpPr>
          <p:cNvPr id="17" name="Text 13"/>
          <p:cNvSpPr/>
          <p:nvPr/>
        </p:nvSpPr>
        <p:spPr>
          <a:xfrm>
            <a:off x="614243" y="5436037"/>
            <a:ext cx="13401913" cy="280749"/>
          </a:xfrm>
          <a:prstGeom prst="rect">
            <a:avLst/>
          </a:prstGeom>
          <a:noFill/>
          <a:ln/>
        </p:spPr>
        <p:txBody>
          <a:bodyPr wrap="none" lIns="0" tIns="0" rIns="0" bIns="0" rtlCol="0" anchor="t"/>
          <a:lstStyle/>
          <a:p>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Implementacija DAP-a pozicionirala je BiH kao lidera u digitalizaciji pravne edukacije.</a:t>
            </a:r>
            <a:endParaRPr lang="en-US" sz="1350" dirty="0"/>
          </a:p>
        </p:txBody>
      </p:sp>
      <p:sp>
        <p:nvSpPr>
          <p:cNvPr id="18" name="Text 14"/>
          <p:cNvSpPr/>
          <p:nvPr/>
        </p:nvSpPr>
        <p:spPr>
          <a:xfrm>
            <a:off x="614243" y="5914192"/>
            <a:ext cx="13401913" cy="561499"/>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C91313"/>
                </a:solidFill>
                <a:latin typeface="DM Sans" pitchFamily="34" charset="0"/>
                <a:ea typeface="DM Sans" pitchFamily="34" charset="-122"/>
                <a:cs typeface="DM Sans" pitchFamily="34" charset="-120"/>
              </a:rPr>
              <a:t>Standardizacija Tumačenja:</a:t>
            </a:r>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 Kroz kurseve, osigurali smo da se ključni pravni koncepti tumače na standardizovan i jasan način širom zemlje, smanjujući prostor za subjektivne ili nejasne interpretacije od strane administrativnih službenika.</a:t>
            </a:r>
            <a:endParaRPr lang="en-US" sz="1350" dirty="0"/>
          </a:p>
        </p:txBody>
      </p:sp>
      <p:sp>
        <p:nvSpPr>
          <p:cNvPr id="19" name="Text 15"/>
          <p:cNvSpPr/>
          <p:nvPr/>
        </p:nvSpPr>
        <p:spPr>
          <a:xfrm>
            <a:off x="614243" y="6537008"/>
            <a:ext cx="13401913" cy="561499"/>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C91313"/>
                </a:solidFill>
                <a:latin typeface="DM Sans" pitchFamily="34" charset="0"/>
                <a:ea typeface="DM Sans" pitchFamily="34" charset="-122"/>
                <a:cs typeface="DM Sans" pitchFamily="34" charset="-120"/>
              </a:rPr>
              <a:t>Meka Moć Transparentnosti:</a:t>
            </a:r>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 Pružajući građanima alate za razumijevanje i praćenje zakona, DAP je uveo meku moć transparentnosti. Informisani građani su efikasna kontrola državne vlasti.</a:t>
            </a:r>
            <a:endParaRPr lang="en-US" sz="1350" dirty="0"/>
          </a:p>
        </p:txBody>
      </p:sp>
      <p:sp>
        <p:nvSpPr>
          <p:cNvPr id="20" name="Text 16"/>
          <p:cNvSpPr/>
          <p:nvPr/>
        </p:nvSpPr>
        <p:spPr>
          <a:xfrm>
            <a:off x="614243" y="7159823"/>
            <a:ext cx="13401913" cy="561499"/>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C91313"/>
                </a:solidFill>
                <a:latin typeface="DM Sans" pitchFamily="34" charset="0"/>
                <a:ea typeface="DM Sans" pitchFamily="34" charset="-122"/>
                <a:cs typeface="DM Sans" pitchFamily="34" charset="-120"/>
              </a:rPr>
              <a:t>Digitalna Inkluzija:</a:t>
            </a:r>
            <a:pPr algn="l" indent="0" marL="0">
              <a:lnSpc>
                <a:spcPts val="2200"/>
              </a:lnSpc>
              <a:buNone/>
            </a:pPr>
            <a:r>
              <a:rPr lang="en-US" sz="1350" dirty="0">
                <a:solidFill>
                  <a:srgbClr val="FFE5E5"/>
                </a:solidFill>
                <a:latin typeface="DM Sans" pitchFamily="34" charset="0"/>
                <a:ea typeface="DM Sans" pitchFamily="34" charset="-122"/>
                <a:cs typeface="DM Sans" pitchFamily="34" charset="-120"/>
              </a:rPr>
              <a:t> Platforma je dizajnirana da bude pristupačna i za starije populacije i za korisnike u ruralnim područjima s ograničenim internetom (mobilna optimizacija i offline preuzimanje kurseva), čime se osigurava da je pravna pomoć dostupna svima.</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2025-12-12T13:56:24Z</dcterms:created>
  <dcterms:modified xsi:type="dcterms:W3CDTF">2025-12-12T13:56:24Z</dcterms:modified>
</cp:coreProperties>
</file>